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21"/>
  </p:notesMasterIdLst>
  <p:sldIdLst>
    <p:sldId id="256" r:id="rId5"/>
    <p:sldId id="257" r:id="rId6"/>
    <p:sldId id="270" r:id="rId7"/>
    <p:sldId id="259" r:id="rId8"/>
    <p:sldId id="261" r:id="rId9"/>
    <p:sldId id="264" r:id="rId10"/>
    <p:sldId id="260" r:id="rId11"/>
    <p:sldId id="265" r:id="rId12"/>
    <p:sldId id="266" r:id="rId13"/>
    <p:sldId id="262" r:id="rId14"/>
    <p:sldId id="285" r:id="rId15"/>
    <p:sldId id="280" r:id="rId16"/>
    <p:sldId id="283" r:id="rId17"/>
    <p:sldId id="281" r:id="rId18"/>
    <p:sldId id="282" r:id="rId19"/>
    <p:sldId id="26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67" autoAdjust="0"/>
  </p:normalViewPr>
  <p:slideViewPr>
    <p:cSldViewPr snapToGrid="0">
      <p:cViewPr varScale="1">
        <p:scale>
          <a:sx n="93" d="100"/>
          <a:sy n="93" d="100"/>
        </p:scale>
        <p:origin x="1002" y="84"/>
      </p:cViewPr>
      <p:guideLst>
        <p:guide orient="horz" pos="2160"/>
        <p:guide pos="2880"/>
      </p:guideLst>
    </p:cSldViewPr>
  </p:slideViewPr>
  <p:outlineViewPr>
    <p:cViewPr>
      <p:scale>
        <a:sx n="33" d="100"/>
        <a:sy n="33" d="100"/>
      </p:scale>
      <p:origin x="0" y="-598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1"/>
          </a:xfrm>
          <a:prstGeom prst="rect">
            <a:avLst/>
          </a:prstGeom>
        </p:spPr>
        <p:txBody>
          <a:bodyPr vert="horz" lIns="93169" tIns="46585" rIns="93169"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4821"/>
          </a:xfrm>
          <a:prstGeom prst="rect">
            <a:avLst/>
          </a:prstGeom>
        </p:spPr>
        <p:txBody>
          <a:bodyPr vert="horz" lIns="93169" tIns="46585" rIns="93169" bIns="46585" rtlCol="0"/>
          <a:lstStyle>
            <a:lvl1pPr algn="r">
              <a:defRPr sz="1200"/>
            </a:lvl1pPr>
          </a:lstStyle>
          <a:p>
            <a:fld id="{48B78FEE-39DC-4F6B-8D05-A428F8096A71}" type="datetimeFigureOut">
              <a:rPr lang="en-US" smtClean="0"/>
              <a:t>1/18/2024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9" tIns="46585" rIns="93169" bIns="46585" rtlCol="0" anchor="ctr"/>
          <a:lstStyle/>
          <a:p>
            <a:endParaRPr lang="en-US"/>
          </a:p>
        </p:txBody>
      </p:sp>
      <p:sp>
        <p:nvSpPr>
          <p:cNvPr id="5" name="Notes Placeholder 4"/>
          <p:cNvSpPr>
            <a:spLocks noGrp="1"/>
          </p:cNvSpPr>
          <p:nvPr>
            <p:ph type="body" sz="quarter" idx="3"/>
          </p:nvPr>
        </p:nvSpPr>
        <p:spPr>
          <a:xfrm>
            <a:off x="701040" y="4415791"/>
            <a:ext cx="5608320" cy="4183381"/>
          </a:xfrm>
          <a:prstGeom prst="rect">
            <a:avLst/>
          </a:prstGeom>
        </p:spPr>
        <p:txBody>
          <a:bodyPr vert="horz" lIns="93169" tIns="46585" rIns="93169"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1"/>
          </a:xfrm>
          <a:prstGeom prst="rect">
            <a:avLst/>
          </a:prstGeom>
        </p:spPr>
        <p:txBody>
          <a:bodyPr vert="horz" lIns="93169" tIns="46585" rIns="93169"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1"/>
          </a:xfrm>
          <a:prstGeom prst="rect">
            <a:avLst/>
          </a:prstGeom>
        </p:spPr>
        <p:txBody>
          <a:bodyPr vert="horz" lIns="93169" tIns="46585" rIns="93169" bIns="46585" rtlCol="0" anchor="b"/>
          <a:lstStyle>
            <a:lvl1pPr algn="r">
              <a:defRPr sz="1200"/>
            </a:lvl1pPr>
          </a:lstStyle>
          <a:p>
            <a:fld id="{38FFF746-2DDA-44E2-9B14-ABA251A97343}" type="slidenum">
              <a:rPr lang="en-US" smtClean="0"/>
              <a:t>‹#›</a:t>
            </a:fld>
            <a:endParaRPr lang="en-US"/>
          </a:p>
        </p:txBody>
      </p:sp>
    </p:spTree>
    <p:extLst>
      <p:ext uri="{BB962C8B-B14F-4D97-AF65-F5344CB8AC3E}">
        <p14:creationId xmlns:p14="http://schemas.microsoft.com/office/powerpoint/2010/main" val="197396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a:t>
            </a:fld>
            <a:endParaRPr lang="en-US"/>
          </a:p>
        </p:txBody>
      </p:sp>
    </p:spTree>
    <p:extLst>
      <p:ext uri="{BB962C8B-B14F-4D97-AF65-F5344CB8AC3E}">
        <p14:creationId xmlns:p14="http://schemas.microsoft.com/office/powerpoint/2010/main" val="1430872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baseline="0" dirty="0"/>
          </a:p>
          <a:p>
            <a:endParaRPr lang="en-US" dirty="0"/>
          </a:p>
          <a:p>
            <a:endParaRPr lang="en-US"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10</a:t>
            </a:fld>
            <a:endParaRPr lang="en-US"/>
          </a:p>
        </p:txBody>
      </p:sp>
    </p:spTree>
    <p:extLst>
      <p:ext uri="{BB962C8B-B14F-4D97-AF65-F5344CB8AC3E}">
        <p14:creationId xmlns:p14="http://schemas.microsoft.com/office/powerpoint/2010/main" val="2739267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11</a:t>
            </a:fld>
            <a:endParaRPr lang="en-US"/>
          </a:p>
        </p:txBody>
      </p:sp>
    </p:spTree>
    <p:extLst>
      <p:ext uri="{BB962C8B-B14F-4D97-AF65-F5344CB8AC3E}">
        <p14:creationId xmlns:p14="http://schemas.microsoft.com/office/powerpoint/2010/main" val="2739267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12</a:t>
            </a:fld>
            <a:endParaRPr lang="en-US"/>
          </a:p>
        </p:txBody>
      </p:sp>
    </p:spTree>
    <p:extLst>
      <p:ext uri="{BB962C8B-B14F-4D97-AF65-F5344CB8AC3E}">
        <p14:creationId xmlns:p14="http://schemas.microsoft.com/office/powerpoint/2010/main" val="4235820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13</a:t>
            </a:fld>
            <a:endParaRPr lang="en-US"/>
          </a:p>
        </p:txBody>
      </p:sp>
    </p:spTree>
    <p:extLst>
      <p:ext uri="{BB962C8B-B14F-4D97-AF65-F5344CB8AC3E}">
        <p14:creationId xmlns:p14="http://schemas.microsoft.com/office/powerpoint/2010/main" val="36388682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14</a:t>
            </a:fld>
            <a:endParaRPr lang="en-US"/>
          </a:p>
        </p:txBody>
      </p:sp>
    </p:spTree>
    <p:extLst>
      <p:ext uri="{BB962C8B-B14F-4D97-AF65-F5344CB8AC3E}">
        <p14:creationId xmlns:p14="http://schemas.microsoft.com/office/powerpoint/2010/main" val="887531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a:p>
          <a:p>
            <a:pPr marL="232924" indent="-232924">
              <a:buAutoNum type="arabicParenR"/>
            </a:pPr>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15</a:t>
            </a:fld>
            <a:endParaRPr lang="en-US"/>
          </a:p>
        </p:txBody>
      </p:sp>
    </p:spTree>
    <p:extLst>
      <p:ext uri="{BB962C8B-B14F-4D97-AF65-F5344CB8AC3E}">
        <p14:creationId xmlns:p14="http://schemas.microsoft.com/office/powerpoint/2010/main" val="408193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16</a:t>
            </a:fld>
            <a:endParaRPr lang="en-US"/>
          </a:p>
        </p:txBody>
      </p:sp>
    </p:spTree>
    <p:extLst>
      <p:ext uri="{BB962C8B-B14F-4D97-AF65-F5344CB8AC3E}">
        <p14:creationId xmlns:p14="http://schemas.microsoft.com/office/powerpoint/2010/main" val="88327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2</a:t>
            </a:fld>
            <a:endParaRPr lang="en-US"/>
          </a:p>
        </p:txBody>
      </p:sp>
    </p:spTree>
    <p:extLst>
      <p:ext uri="{BB962C8B-B14F-4D97-AF65-F5344CB8AC3E}">
        <p14:creationId xmlns:p14="http://schemas.microsoft.com/office/powerpoint/2010/main" val="1310353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3</a:t>
            </a:fld>
            <a:endParaRPr lang="en-US"/>
          </a:p>
        </p:txBody>
      </p:sp>
    </p:spTree>
    <p:extLst>
      <p:ext uri="{BB962C8B-B14F-4D97-AF65-F5344CB8AC3E}">
        <p14:creationId xmlns:p14="http://schemas.microsoft.com/office/powerpoint/2010/main" val="120558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4</a:t>
            </a:fld>
            <a:endParaRPr lang="en-US"/>
          </a:p>
        </p:txBody>
      </p:sp>
    </p:spTree>
    <p:extLst>
      <p:ext uri="{BB962C8B-B14F-4D97-AF65-F5344CB8AC3E}">
        <p14:creationId xmlns:p14="http://schemas.microsoft.com/office/powerpoint/2010/main" val="383506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5</a:t>
            </a:fld>
            <a:endParaRPr lang="en-US"/>
          </a:p>
        </p:txBody>
      </p:sp>
    </p:spTree>
    <p:extLst>
      <p:ext uri="{BB962C8B-B14F-4D97-AF65-F5344CB8AC3E}">
        <p14:creationId xmlns:p14="http://schemas.microsoft.com/office/powerpoint/2010/main" val="1131848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6</a:t>
            </a:fld>
            <a:endParaRPr lang="en-US"/>
          </a:p>
        </p:txBody>
      </p:sp>
    </p:spTree>
    <p:extLst>
      <p:ext uri="{BB962C8B-B14F-4D97-AF65-F5344CB8AC3E}">
        <p14:creationId xmlns:p14="http://schemas.microsoft.com/office/powerpoint/2010/main" val="1496127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7</a:t>
            </a:fld>
            <a:endParaRPr lang="en-US"/>
          </a:p>
        </p:txBody>
      </p:sp>
    </p:spTree>
    <p:extLst>
      <p:ext uri="{BB962C8B-B14F-4D97-AF65-F5344CB8AC3E}">
        <p14:creationId xmlns:p14="http://schemas.microsoft.com/office/powerpoint/2010/main" val="3645101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8</a:t>
            </a:fld>
            <a:endParaRPr lang="en-US"/>
          </a:p>
        </p:txBody>
      </p:sp>
    </p:spTree>
    <p:extLst>
      <p:ext uri="{BB962C8B-B14F-4D97-AF65-F5344CB8AC3E}">
        <p14:creationId xmlns:p14="http://schemas.microsoft.com/office/powerpoint/2010/main" val="3645101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FF746-2DDA-44E2-9B14-ABA251A97343}" type="slidenum">
              <a:rPr lang="en-US" smtClean="0"/>
              <a:t>9</a:t>
            </a:fld>
            <a:endParaRPr lang="en-US"/>
          </a:p>
        </p:txBody>
      </p:sp>
    </p:spTree>
    <p:extLst>
      <p:ext uri="{BB962C8B-B14F-4D97-AF65-F5344CB8AC3E}">
        <p14:creationId xmlns:p14="http://schemas.microsoft.com/office/powerpoint/2010/main" val="3645101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F2F7DC0-CF82-4E7E-868B-077A92C3CD2F}" type="datetimeFigureOut">
              <a:rPr lang="en-US" smtClean="0"/>
              <a:t>1/18/2024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159544-0B39-407D-8320-B6AA75F8BF6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F2F7DC0-CF82-4E7E-868B-077A92C3CD2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59544-0B39-407D-8320-B6AA75F8BF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F2F7DC0-CF82-4E7E-868B-077A92C3CD2F}" type="datetimeFigureOut">
              <a:rPr lang="en-US" smtClean="0"/>
              <a:t>1/18/2024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159544-0B39-407D-8320-B6AA75F8BF6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F2F7DC0-CF82-4E7E-868B-077A92C3CD2F}"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159544-0B39-407D-8320-B6AA75F8BF64}"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4F2F7DC0-CF82-4E7E-868B-077A92C3CD2F}" type="datetimeFigureOut">
              <a:rPr lang="en-US" smtClean="0"/>
              <a:t>1/18/2024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159544-0B39-407D-8320-B6AA75F8BF64}"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F2F7DC0-CF82-4E7E-868B-077A92C3CD2F}" type="datetimeFigureOut">
              <a:rPr lang="en-US" smtClean="0"/>
              <a:t>1/18/2024</a:t>
            </a:fld>
            <a:endParaRPr lang="en-US"/>
          </a:p>
        </p:txBody>
      </p:sp>
      <p:sp>
        <p:nvSpPr>
          <p:cNvPr id="10" name="Slide Number Placeholder 9"/>
          <p:cNvSpPr>
            <a:spLocks noGrp="1"/>
          </p:cNvSpPr>
          <p:nvPr>
            <p:ph type="sldNum" sz="quarter" idx="16"/>
          </p:nvPr>
        </p:nvSpPr>
        <p:spPr/>
        <p:txBody>
          <a:bodyPr rtlCol="0"/>
          <a:lstStyle/>
          <a:p>
            <a:fld id="{46159544-0B39-407D-8320-B6AA75F8BF64}"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4F2F7DC0-CF82-4E7E-868B-077A92C3CD2F}" type="datetimeFigureOut">
              <a:rPr lang="en-US" smtClean="0"/>
              <a:t>1/18/2024</a:t>
            </a:fld>
            <a:endParaRPr lang="en-US"/>
          </a:p>
        </p:txBody>
      </p:sp>
      <p:sp>
        <p:nvSpPr>
          <p:cNvPr id="12" name="Slide Number Placeholder 11"/>
          <p:cNvSpPr>
            <a:spLocks noGrp="1"/>
          </p:cNvSpPr>
          <p:nvPr>
            <p:ph type="sldNum" sz="quarter" idx="16"/>
          </p:nvPr>
        </p:nvSpPr>
        <p:spPr/>
        <p:txBody>
          <a:bodyPr rtlCol="0"/>
          <a:lstStyle/>
          <a:p>
            <a:fld id="{46159544-0B39-407D-8320-B6AA75F8BF64}"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F2F7DC0-CF82-4E7E-868B-077A92C3CD2F}" type="datetimeFigureOut">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159544-0B39-407D-8320-B6AA75F8BF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F7DC0-CF82-4E7E-868B-077A92C3CD2F}" type="datetimeFigureOut">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159544-0B39-407D-8320-B6AA75F8BF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4F2F7DC0-CF82-4E7E-868B-077A92C3CD2F}"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159544-0B39-407D-8320-B6AA75F8BF64}"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F2F7DC0-CF82-4E7E-868B-077A92C3CD2F}" type="datetimeFigureOut">
              <a:rPr lang="en-US" smtClean="0"/>
              <a:t>1/18/2024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159544-0B39-407D-8320-B6AA75F8BF64}"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F2F7DC0-CF82-4E7E-868B-077A92C3CD2F}" type="datetimeFigureOut">
              <a:rPr lang="en-US" smtClean="0"/>
              <a:t>1/18/2024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159544-0B39-407D-8320-B6AA75F8BF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info@first5tc.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3475" y="3048000"/>
            <a:ext cx="6477000" cy="1828800"/>
          </a:xfrm>
        </p:spPr>
        <p:txBody>
          <a:bodyPr/>
          <a:lstStyle/>
          <a:p>
            <a:r>
              <a:rPr lang="en-US" dirty="0"/>
              <a:t>Request for proposals (RFP) 	</a:t>
            </a:r>
          </a:p>
        </p:txBody>
      </p:sp>
      <p:sp>
        <p:nvSpPr>
          <p:cNvPr id="3" name="Subtitle 2"/>
          <p:cNvSpPr>
            <a:spLocks noGrp="1"/>
          </p:cNvSpPr>
          <p:nvPr>
            <p:ph type="subTitle" idx="1"/>
          </p:nvPr>
        </p:nvSpPr>
        <p:spPr/>
        <p:txBody>
          <a:bodyPr/>
          <a:lstStyle/>
          <a:p>
            <a:r>
              <a:rPr lang="en-US">
                <a:solidFill>
                  <a:schemeClr val="bg1"/>
                </a:solidFill>
              </a:rPr>
              <a:t>Direct Services RFP 2024-2027</a:t>
            </a:r>
          </a:p>
        </p:txBody>
      </p:sp>
      <p:sp>
        <p:nvSpPr>
          <p:cNvPr id="5" name="Subtitle 2"/>
          <p:cNvSpPr txBox="1">
            <a:spLocks/>
          </p:cNvSpPr>
          <p:nvPr/>
        </p:nvSpPr>
        <p:spPr>
          <a:xfrm>
            <a:off x="2514600" y="4800600"/>
            <a:ext cx="6705600" cy="685800"/>
          </a:xfrm>
          <a:prstGeom prst="rect">
            <a:avLst/>
          </a:prstGeom>
        </p:spPr>
        <p:txBody>
          <a:bodyPr vert="horz" anchor="ctr">
            <a:normAutofit fontScale="775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r>
              <a:rPr lang="en-US"/>
              <a:t>Presenters: Michele Eaton, Executive Director</a:t>
            </a:r>
          </a:p>
          <a:p>
            <a:r>
              <a:rPr lang="en-US"/>
              <a:t>Christina Sauceda, Chief Program Officer </a:t>
            </a:r>
          </a:p>
        </p:txBody>
      </p:sp>
      <p:pic>
        <p:nvPicPr>
          <p:cNvPr id="4" name="Picture 2" descr="J:\LOGOS--First 5\English\F5 Eng Croppe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438400"/>
            <a:ext cx="3962400"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49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Desirable Qualities</a:t>
            </a:r>
          </a:p>
        </p:txBody>
      </p:sp>
      <p:sp>
        <p:nvSpPr>
          <p:cNvPr id="3" name="Content Placeholder 2"/>
          <p:cNvSpPr>
            <a:spLocks noGrp="1"/>
          </p:cNvSpPr>
          <p:nvPr>
            <p:ph sz="quarter" idx="1"/>
          </p:nvPr>
        </p:nvSpPr>
        <p:spPr/>
        <p:txBody>
          <a:bodyPr>
            <a:normAutofit/>
          </a:bodyPr>
          <a:lstStyle/>
          <a:p>
            <a:pPr marL="514350" indent="-514350">
              <a:buAutoNum type="arabicParenR"/>
            </a:pPr>
            <a:r>
              <a:rPr lang="en-US"/>
              <a:t>Children’s Health</a:t>
            </a:r>
          </a:p>
          <a:p>
            <a:pPr marL="514350" indent="-514350">
              <a:buAutoNum type="arabicParenR"/>
            </a:pPr>
            <a:r>
              <a:rPr lang="en-US"/>
              <a:t>Mental Health</a:t>
            </a:r>
          </a:p>
          <a:p>
            <a:pPr marL="514350" indent="-514350">
              <a:buAutoNum type="arabicParenR"/>
            </a:pPr>
            <a:r>
              <a:rPr lang="en-US"/>
              <a:t>School Readiness</a:t>
            </a:r>
          </a:p>
          <a:p>
            <a:pPr marL="514350" indent="-514350">
              <a:buAutoNum type="arabicParenR"/>
            </a:pPr>
            <a:r>
              <a:rPr lang="en-US"/>
              <a:t>Family Resource Centers </a:t>
            </a:r>
          </a:p>
          <a:p>
            <a:pPr marL="514350" indent="-514350">
              <a:buAutoNum type="arabicParenR"/>
            </a:pPr>
            <a:r>
              <a:rPr lang="en-US"/>
              <a:t>Parent Education</a:t>
            </a:r>
          </a:p>
          <a:p>
            <a:pPr marL="514350" indent="-514350">
              <a:buAutoNum type="arabicParenR"/>
            </a:pPr>
            <a:r>
              <a:rPr lang="en-US"/>
              <a:t>Community Education </a:t>
            </a:r>
          </a:p>
          <a:p>
            <a:pPr marL="514350" indent="-514350">
              <a:buAutoNum type="arabicParenR"/>
            </a:pPr>
            <a:r>
              <a:rPr lang="en-US"/>
              <a:t>Capacity Building</a:t>
            </a:r>
          </a:p>
          <a:p>
            <a:pPr marL="514350" indent="-514350">
              <a:buAutoNum type="arabicParenR"/>
            </a:pPr>
            <a:r>
              <a:rPr lang="en-US"/>
              <a:t>Advocacy </a:t>
            </a:r>
          </a:p>
        </p:txBody>
      </p:sp>
    </p:spTree>
    <p:extLst>
      <p:ext uri="{BB962C8B-B14F-4D97-AF65-F5344CB8AC3E}">
        <p14:creationId xmlns:p14="http://schemas.microsoft.com/office/powerpoint/2010/main" val="17423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Attachments</a:t>
            </a:r>
          </a:p>
        </p:txBody>
      </p:sp>
      <p:sp>
        <p:nvSpPr>
          <p:cNvPr id="3" name="Content Placeholder 2"/>
          <p:cNvSpPr>
            <a:spLocks noGrp="1"/>
          </p:cNvSpPr>
          <p:nvPr>
            <p:ph sz="quarter" idx="1"/>
          </p:nvPr>
        </p:nvSpPr>
        <p:spPr/>
        <p:txBody>
          <a:bodyPr>
            <a:normAutofit/>
          </a:bodyPr>
          <a:lstStyle/>
          <a:p>
            <a:r>
              <a:rPr lang="en-US"/>
              <a:t>Cover Page</a:t>
            </a:r>
          </a:p>
          <a:p>
            <a:r>
              <a:rPr lang="en-US"/>
              <a:t>Applicant Disclosure Statement</a:t>
            </a:r>
          </a:p>
          <a:p>
            <a:r>
              <a:rPr lang="en-US"/>
              <a:t>Strategic Plan Consistency Statement</a:t>
            </a:r>
          </a:p>
          <a:p>
            <a:r>
              <a:rPr lang="en-US"/>
              <a:t>Proposal Narrative</a:t>
            </a:r>
          </a:p>
          <a:p>
            <a:r>
              <a:rPr lang="en-US"/>
              <a:t>Budget (one for each year and three-year total)</a:t>
            </a:r>
          </a:p>
          <a:p>
            <a:r>
              <a:rPr lang="en-US"/>
              <a:t>Budget Narrative (three years combined)</a:t>
            </a:r>
          </a:p>
          <a:p>
            <a:r>
              <a:rPr lang="en-US"/>
              <a:t>Scope of Work (Attachment A) </a:t>
            </a:r>
          </a:p>
          <a:p>
            <a:r>
              <a:rPr lang="en-US"/>
              <a:t>Evaluation Plan (Attachment C)</a:t>
            </a:r>
          </a:p>
        </p:txBody>
      </p:sp>
    </p:spTree>
    <p:extLst>
      <p:ext uri="{BB962C8B-B14F-4D97-AF65-F5344CB8AC3E}">
        <p14:creationId xmlns:p14="http://schemas.microsoft.com/office/powerpoint/2010/main" val="399088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1010900" cy="783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Brace 1"/>
          <p:cNvSpPr/>
          <p:nvPr/>
        </p:nvSpPr>
        <p:spPr>
          <a:xfrm rot="5400000">
            <a:off x="1619250" y="3181350"/>
            <a:ext cx="723900" cy="3048000"/>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304800" y="5236577"/>
            <a:ext cx="3200400" cy="338554"/>
          </a:xfrm>
          <a:prstGeom prst="rect">
            <a:avLst/>
          </a:prstGeom>
          <a:noFill/>
        </p:spPr>
        <p:txBody>
          <a:bodyPr wrap="square" rtlCol="0">
            <a:spAutoFit/>
          </a:bodyPr>
          <a:lstStyle/>
          <a:p>
            <a:r>
              <a:rPr lang="en-US" sz="1600"/>
              <a:t>First 5 Strategic Plan 2023-2028</a:t>
            </a:r>
          </a:p>
        </p:txBody>
      </p:sp>
    </p:spTree>
    <p:extLst>
      <p:ext uri="{BB962C8B-B14F-4D97-AF65-F5344CB8AC3E}">
        <p14:creationId xmlns:p14="http://schemas.microsoft.com/office/powerpoint/2010/main" val="264818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9482D5-9D25-9773-CA98-891AE3BBE176}"/>
              </a:ext>
            </a:extLst>
          </p:cNvPr>
          <p:cNvPicPr>
            <a:picLocks noChangeAspect="1"/>
          </p:cNvPicPr>
          <p:nvPr/>
        </p:nvPicPr>
        <p:blipFill>
          <a:blip r:embed="rId3"/>
          <a:stretch>
            <a:fillRect/>
          </a:stretch>
        </p:blipFill>
        <p:spPr>
          <a:xfrm>
            <a:off x="830654" y="-11258"/>
            <a:ext cx="7607457" cy="5919135"/>
          </a:xfrm>
          <a:prstGeom prst="rect">
            <a:avLst/>
          </a:prstGeom>
        </p:spPr>
      </p:pic>
      <p:sp>
        <p:nvSpPr>
          <p:cNvPr id="3" name="Right Brace 2"/>
          <p:cNvSpPr/>
          <p:nvPr/>
        </p:nvSpPr>
        <p:spPr>
          <a:xfrm rot="10800000">
            <a:off x="761996" y="533400"/>
            <a:ext cx="239127" cy="969545"/>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ight Brace 3"/>
          <p:cNvSpPr/>
          <p:nvPr/>
        </p:nvSpPr>
        <p:spPr>
          <a:xfrm rot="5400000">
            <a:off x="1719760" y="5163051"/>
            <a:ext cx="257177" cy="1637301"/>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extBox 1"/>
          <p:cNvSpPr txBox="1"/>
          <p:nvPr/>
        </p:nvSpPr>
        <p:spPr>
          <a:xfrm>
            <a:off x="404813" y="833506"/>
            <a:ext cx="304800" cy="369332"/>
          </a:xfrm>
          <a:prstGeom prst="rect">
            <a:avLst/>
          </a:prstGeom>
          <a:noFill/>
        </p:spPr>
        <p:txBody>
          <a:bodyPr wrap="square" rtlCol="0">
            <a:spAutoFit/>
          </a:bodyPr>
          <a:lstStyle/>
          <a:p>
            <a:r>
              <a:rPr lang="en-US"/>
              <a:t>1</a:t>
            </a:r>
          </a:p>
        </p:txBody>
      </p:sp>
      <p:sp>
        <p:nvSpPr>
          <p:cNvPr id="7" name="TextBox 6"/>
          <p:cNvSpPr txBox="1"/>
          <p:nvPr/>
        </p:nvSpPr>
        <p:spPr>
          <a:xfrm>
            <a:off x="1676400" y="6019800"/>
            <a:ext cx="304800" cy="369332"/>
          </a:xfrm>
          <a:prstGeom prst="rect">
            <a:avLst/>
          </a:prstGeom>
          <a:noFill/>
        </p:spPr>
        <p:txBody>
          <a:bodyPr wrap="square" rtlCol="0">
            <a:spAutoFit/>
          </a:bodyPr>
          <a:lstStyle/>
          <a:p>
            <a:r>
              <a:rPr lang="en-US"/>
              <a:t>2</a:t>
            </a:r>
          </a:p>
        </p:txBody>
      </p:sp>
      <p:sp>
        <p:nvSpPr>
          <p:cNvPr id="11" name="Right Brace 10"/>
          <p:cNvSpPr/>
          <p:nvPr/>
        </p:nvSpPr>
        <p:spPr>
          <a:xfrm rot="5400000">
            <a:off x="3928563" y="5486903"/>
            <a:ext cx="257177" cy="951502"/>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p:cNvSpPr/>
          <p:nvPr/>
        </p:nvSpPr>
        <p:spPr>
          <a:xfrm rot="5400000">
            <a:off x="5376362" y="5491660"/>
            <a:ext cx="257177" cy="951502"/>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p:cNvSpPr/>
          <p:nvPr/>
        </p:nvSpPr>
        <p:spPr>
          <a:xfrm rot="5400000">
            <a:off x="7281362" y="5491665"/>
            <a:ext cx="257177" cy="951502"/>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904751" y="6019800"/>
            <a:ext cx="304800" cy="369332"/>
          </a:xfrm>
          <a:prstGeom prst="rect">
            <a:avLst/>
          </a:prstGeom>
          <a:noFill/>
        </p:spPr>
        <p:txBody>
          <a:bodyPr wrap="square" rtlCol="0">
            <a:spAutoFit/>
          </a:bodyPr>
          <a:lstStyle/>
          <a:p>
            <a:r>
              <a:rPr lang="en-US"/>
              <a:t>3</a:t>
            </a:r>
          </a:p>
        </p:txBody>
      </p:sp>
      <p:sp>
        <p:nvSpPr>
          <p:cNvPr id="16" name="TextBox 15"/>
          <p:cNvSpPr txBox="1"/>
          <p:nvPr/>
        </p:nvSpPr>
        <p:spPr>
          <a:xfrm>
            <a:off x="5352550" y="6019800"/>
            <a:ext cx="304800" cy="369332"/>
          </a:xfrm>
          <a:prstGeom prst="rect">
            <a:avLst/>
          </a:prstGeom>
          <a:noFill/>
        </p:spPr>
        <p:txBody>
          <a:bodyPr wrap="square" rtlCol="0">
            <a:spAutoFit/>
          </a:bodyPr>
          <a:lstStyle/>
          <a:p>
            <a:r>
              <a:rPr lang="en-US"/>
              <a:t>4</a:t>
            </a:r>
          </a:p>
        </p:txBody>
      </p:sp>
      <p:sp>
        <p:nvSpPr>
          <p:cNvPr id="17" name="TextBox 16"/>
          <p:cNvSpPr txBox="1"/>
          <p:nvPr/>
        </p:nvSpPr>
        <p:spPr>
          <a:xfrm>
            <a:off x="7257550" y="6062673"/>
            <a:ext cx="304800" cy="369332"/>
          </a:xfrm>
          <a:prstGeom prst="rect">
            <a:avLst/>
          </a:prstGeom>
          <a:noFill/>
        </p:spPr>
        <p:txBody>
          <a:bodyPr wrap="square" rtlCol="0">
            <a:spAutoFit/>
          </a:bodyPr>
          <a:lstStyle/>
          <a:p>
            <a:r>
              <a:rPr lang="en-US"/>
              <a:t>5</a:t>
            </a:r>
          </a:p>
        </p:txBody>
      </p:sp>
    </p:spTree>
    <p:extLst>
      <p:ext uri="{BB962C8B-B14F-4D97-AF65-F5344CB8AC3E}">
        <p14:creationId xmlns:p14="http://schemas.microsoft.com/office/powerpoint/2010/main" val="167146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p:bldP spid="7" grpId="0"/>
      <p:bldP spid="11" grpId="0" animBg="1"/>
      <p:bldP spid="13" grpId="0" animBg="1"/>
      <p:bldP spid="14" grpId="0" animBg="1"/>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533400"/>
            <a:ext cx="8172450" cy="605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Brace 3"/>
          <p:cNvSpPr/>
          <p:nvPr/>
        </p:nvSpPr>
        <p:spPr>
          <a:xfrm rot="5400000">
            <a:off x="2157410" y="5013843"/>
            <a:ext cx="257177" cy="3047999"/>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17452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B59520-F75D-6456-B71D-398DE5FC75CC}"/>
              </a:ext>
            </a:extLst>
          </p:cNvPr>
          <p:cNvPicPr>
            <a:picLocks noChangeAspect="1"/>
          </p:cNvPicPr>
          <p:nvPr/>
        </p:nvPicPr>
        <p:blipFill>
          <a:blip r:embed="rId3"/>
          <a:stretch>
            <a:fillRect/>
          </a:stretch>
        </p:blipFill>
        <p:spPr>
          <a:xfrm>
            <a:off x="530731" y="810897"/>
            <a:ext cx="7924800" cy="4652714"/>
          </a:xfrm>
          <a:prstGeom prst="rect">
            <a:avLst/>
          </a:prstGeom>
        </p:spPr>
      </p:pic>
      <p:sp>
        <p:nvSpPr>
          <p:cNvPr id="4" name="TextBox 3"/>
          <p:cNvSpPr txBox="1"/>
          <p:nvPr/>
        </p:nvSpPr>
        <p:spPr>
          <a:xfrm>
            <a:off x="414338" y="833506"/>
            <a:ext cx="304800" cy="369332"/>
          </a:xfrm>
          <a:prstGeom prst="rect">
            <a:avLst/>
          </a:prstGeom>
          <a:noFill/>
        </p:spPr>
        <p:txBody>
          <a:bodyPr wrap="square" rtlCol="0">
            <a:spAutoFit/>
          </a:bodyPr>
          <a:lstStyle/>
          <a:p>
            <a:r>
              <a:rPr lang="en-US"/>
              <a:t>1</a:t>
            </a:r>
          </a:p>
        </p:txBody>
      </p:sp>
      <p:sp>
        <p:nvSpPr>
          <p:cNvPr id="5" name="Right Brace 4"/>
          <p:cNvSpPr/>
          <p:nvPr/>
        </p:nvSpPr>
        <p:spPr>
          <a:xfrm rot="10800000">
            <a:off x="800099" y="612356"/>
            <a:ext cx="166690" cy="811631"/>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rot="5400000">
            <a:off x="2278854" y="4471989"/>
            <a:ext cx="257177" cy="3047999"/>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255042" y="6031468"/>
            <a:ext cx="304800" cy="369332"/>
          </a:xfrm>
          <a:prstGeom prst="rect">
            <a:avLst/>
          </a:prstGeom>
          <a:noFill/>
        </p:spPr>
        <p:txBody>
          <a:bodyPr wrap="square" rtlCol="0">
            <a:spAutoFit/>
          </a:bodyPr>
          <a:lstStyle/>
          <a:p>
            <a:r>
              <a:rPr lang="en-US"/>
              <a:t>2</a:t>
            </a:r>
          </a:p>
        </p:txBody>
      </p:sp>
      <p:sp>
        <p:nvSpPr>
          <p:cNvPr id="8" name="Right Brace 7"/>
          <p:cNvSpPr/>
          <p:nvPr/>
        </p:nvSpPr>
        <p:spPr>
          <a:xfrm rot="5400000">
            <a:off x="4913707" y="5018485"/>
            <a:ext cx="257177" cy="1955008"/>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4889895" y="6086479"/>
            <a:ext cx="304800" cy="369332"/>
          </a:xfrm>
          <a:prstGeom prst="rect">
            <a:avLst/>
          </a:prstGeom>
          <a:noFill/>
        </p:spPr>
        <p:txBody>
          <a:bodyPr wrap="square" rtlCol="0">
            <a:spAutoFit/>
          </a:bodyPr>
          <a:lstStyle/>
          <a:p>
            <a:r>
              <a:rPr lang="en-US"/>
              <a:t>3</a:t>
            </a:r>
          </a:p>
        </p:txBody>
      </p:sp>
      <p:sp>
        <p:nvSpPr>
          <p:cNvPr id="10" name="TextBox 9"/>
          <p:cNvSpPr txBox="1"/>
          <p:nvPr/>
        </p:nvSpPr>
        <p:spPr>
          <a:xfrm>
            <a:off x="7696199" y="6019800"/>
            <a:ext cx="304800" cy="369332"/>
          </a:xfrm>
          <a:prstGeom prst="rect">
            <a:avLst/>
          </a:prstGeom>
          <a:noFill/>
        </p:spPr>
        <p:txBody>
          <a:bodyPr wrap="square" rtlCol="0">
            <a:spAutoFit/>
          </a:bodyPr>
          <a:lstStyle/>
          <a:p>
            <a:r>
              <a:rPr lang="en-US"/>
              <a:t>5</a:t>
            </a:r>
          </a:p>
        </p:txBody>
      </p:sp>
      <p:sp>
        <p:nvSpPr>
          <p:cNvPr id="11" name="Right Brace 10"/>
          <p:cNvSpPr/>
          <p:nvPr/>
        </p:nvSpPr>
        <p:spPr>
          <a:xfrm rot="5400000">
            <a:off x="6471582" y="5491818"/>
            <a:ext cx="289444" cy="1040608"/>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e 11"/>
          <p:cNvSpPr/>
          <p:nvPr/>
        </p:nvSpPr>
        <p:spPr>
          <a:xfrm rot="5400000">
            <a:off x="7758111" y="5462590"/>
            <a:ext cx="180977" cy="1066800"/>
          </a:xfrm>
          <a:prstGeom prst="righ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463904" y="6107668"/>
            <a:ext cx="304800" cy="369332"/>
          </a:xfrm>
          <a:prstGeom prst="rect">
            <a:avLst/>
          </a:prstGeom>
          <a:noFill/>
        </p:spPr>
        <p:txBody>
          <a:bodyPr wrap="square" rtlCol="0">
            <a:spAutoFit/>
          </a:bodyPr>
          <a:lstStyle/>
          <a:p>
            <a:r>
              <a:rPr lang="en-US"/>
              <a:t>4</a:t>
            </a:r>
          </a:p>
        </p:txBody>
      </p:sp>
    </p:spTree>
    <p:extLst>
      <p:ext uri="{BB962C8B-B14F-4D97-AF65-F5344CB8AC3E}">
        <p14:creationId xmlns:p14="http://schemas.microsoft.com/office/powerpoint/2010/main" val="167146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P spid="8" grpId="0" animBg="1"/>
      <p:bldP spid="9" grpId="0"/>
      <p:bldP spid="10" grpId="0"/>
      <p:bldP spid="11" grpId="0" animBg="1"/>
      <p:bldP spid="12" grpId="0" animBg="1"/>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Deadlines</a:t>
            </a:r>
          </a:p>
        </p:txBody>
      </p:sp>
      <p:sp>
        <p:nvSpPr>
          <p:cNvPr id="3" name="Content Placeholder 2"/>
          <p:cNvSpPr>
            <a:spLocks noGrp="1"/>
          </p:cNvSpPr>
          <p:nvPr>
            <p:ph sz="quarter" idx="1"/>
          </p:nvPr>
        </p:nvSpPr>
        <p:spPr/>
        <p:txBody>
          <a:bodyPr>
            <a:normAutofit fontScale="92500" lnSpcReduction="10000"/>
          </a:bodyPr>
          <a:lstStyle/>
          <a:p>
            <a:r>
              <a:rPr lang="en-US" dirty="0"/>
              <a:t>February 22, 2024 final day to submit questions via email to </a:t>
            </a:r>
            <a:r>
              <a:rPr lang="en-US" dirty="0">
                <a:hlinkClick r:id="rId3"/>
              </a:rPr>
              <a:t>info@first5tc.org</a:t>
            </a:r>
            <a:r>
              <a:rPr lang="en-US" dirty="0"/>
              <a:t>. (</a:t>
            </a:r>
            <a:r>
              <a:rPr lang="en-US" i="1" dirty="0"/>
              <a:t>questions will not be answered via telephone). Title subject: RFP 2024-27 Questions </a:t>
            </a:r>
          </a:p>
          <a:p>
            <a:r>
              <a:rPr lang="en-US" dirty="0"/>
              <a:t>February 29, 2024 Proposals due to First 5 Tulare County Office no later than 12:00 p.m.</a:t>
            </a:r>
          </a:p>
          <a:p>
            <a:r>
              <a:rPr lang="en-US" dirty="0"/>
              <a:t>April 25, 2024 First 5 Tulare County selects proposal for funding. </a:t>
            </a:r>
          </a:p>
          <a:p>
            <a:r>
              <a:rPr lang="en-US" dirty="0"/>
              <a:t>May through June  2024  Contract negotiations. </a:t>
            </a:r>
          </a:p>
          <a:p>
            <a:r>
              <a:rPr lang="en-US" dirty="0"/>
              <a:t>July 1, 2024, Grant programs commence. </a:t>
            </a:r>
          </a:p>
        </p:txBody>
      </p:sp>
    </p:spTree>
    <p:extLst>
      <p:ext uri="{BB962C8B-B14F-4D97-AF65-F5344CB8AC3E}">
        <p14:creationId xmlns:p14="http://schemas.microsoft.com/office/powerpoint/2010/main" val="31535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Request For Proposals (RFP)</a:t>
            </a:r>
          </a:p>
        </p:txBody>
      </p:sp>
      <p:sp>
        <p:nvSpPr>
          <p:cNvPr id="3" name="Content Placeholder 2"/>
          <p:cNvSpPr>
            <a:spLocks noGrp="1"/>
          </p:cNvSpPr>
          <p:nvPr>
            <p:ph sz="quarter" idx="1"/>
          </p:nvPr>
        </p:nvSpPr>
        <p:spPr/>
        <p:txBody>
          <a:bodyPr/>
          <a:lstStyle/>
          <a:p>
            <a:r>
              <a:rPr lang="en-US"/>
              <a:t>Purpose of RFP</a:t>
            </a:r>
          </a:p>
          <a:p>
            <a:r>
              <a:rPr lang="en-US"/>
              <a:t>Overview of Project Scope</a:t>
            </a:r>
          </a:p>
          <a:p>
            <a:r>
              <a:rPr lang="en-US"/>
              <a:t>Eligibility </a:t>
            </a:r>
          </a:p>
          <a:p>
            <a:r>
              <a:rPr lang="en-US"/>
              <a:t>Requirements</a:t>
            </a:r>
          </a:p>
          <a:p>
            <a:r>
              <a:rPr lang="en-US"/>
              <a:t>Desirable Qualities</a:t>
            </a:r>
          </a:p>
          <a:p>
            <a:r>
              <a:rPr lang="en-US"/>
              <a:t>Important Deadlines </a:t>
            </a:r>
          </a:p>
        </p:txBody>
      </p:sp>
    </p:spTree>
    <p:extLst>
      <p:ext uri="{BB962C8B-B14F-4D97-AF65-F5344CB8AC3E}">
        <p14:creationId xmlns:p14="http://schemas.microsoft.com/office/powerpoint/2010/main" val="1298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Purpose of the RFP</a:t>
            </a:r>
          </a:p>
        </p:txBody>
      </p:sp>
      <p:sp>
        <p:nvSpPr>
          <p:cNvPr id="3" name="Content Placeholder 2"/>
          <p:cNvSpPr>
            <a:spLocks noGrp="1"/>
          </p:cNvSpPr>
          <p:nvPr>
            <p:ph sz="quarter" idx="1"/>
          </p:nvPr>
        </p:nvSpPr>
        <p:spPr/>
        <p:txBody>
          <a:bodyPr>
            <a:normAutofit lnSpcReduction="10000"/>
          </a:bodyPr>
          <a:lstStyle/>
          <a:p>
            <a:r>
              <a:rPr lang="en-US"/>
              <a:t>First 5 Tulare County seeks proposals from qualified organizations to provide services to children from the prenatal stage through five years of age and their families living in Tulare County.  These services must achieve measurable results consistent with the </a:t>
            </a:r>
            <a:r>
              <a:rPr lang="en-US" i="1"/>
              <a:t>First 5 Tulare County Strategic Plan 2023 through June 2028</a:t>
            </a:r>
            <a:r>
              <a:rPr lang="en-US"/>
              <a:t>. </a:t>
            </a:r>
          </a:p>
          <a:p>
            <a:r>
              <a:rPr lang="en-US"/>
              <a:t>Proposition 10 funds may not supplant existing state or county general fund resources or create duplicate services.  </a:t>
            </a:r>
          </a:p>
          <a:p>
            <a:pPr marL="0" indent="0">
              <a:buNone/>
            </a:pPr>
            <a:endParaRPr lang="en-US"/>
          </a:p>
        </p:txBody>
      </p:sp>
    </p:spTree>
    <p:extLst>
      <p:ext uri="{BB962C8B-B14F-4D97-AF65-F5344CB8AC3E}">
        <p14:creationId xmlns:p14="http://schemas.microsoft.com/office/powerpoint/2010/main" val="2767489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Overview of Project Scope </a:t>
            </a:r>
          </a:p>
        </p:txBody>
      </p:sp>
      <p:sp>
        <p:nvSpPr>
          <p:cNvPr id="3" name="Content Placeholder 2"/>
          <p:cNvSpPr>
            <a:spLocks noGrp="1"/>
          </p:cNvSpPr>
          <p:nvPr>
            <p:ph sz="quarter" idx="1"/>
          </p:nvPr>
        </p:nvSpPr>
        <p:spPr>
          <a:xfrm>
            <a:off x="612648" y="1600200"/>
            <a:ext cx="8153400" cy="4876800"/>
          </a:xfrm>
        </p:spPr>
        <p:txBody>
          <a:bodyPr>
            <a:normAutofit fontScale="92500" lnSpcReduction="20000"/>
          </a:bodyPr>
          <a:lstStyle/>
          <a:p>
            <a:pPr lvl="0"/>
            <a:r>
              <a:rPr lang="en-US"/>
              <a:t>Approximately $3 million is available for each year of a three-year funding cycle commencing July 1, 2024, and ending June 30, 2027. First 5 Tulare County will designate $1.5 million of the total each year to fund Family Resource Centers (FRCs). Due to declining revenue forecasts, First 5 will fund a maximum of $250,000 per year to eligible programs.</a:t>
            </a:r>
          </a:p>
          <a:p>
            <a:pPr lvl="0"/>
            <a:r>
              <a:rPr lang="en-US"/>
              <a:t>Organizations may submit more than one proposal for distinct sets of proposed interventions. Specific amounts for proposals will depend on the nature and scale of the proposed interventions and the degree in which a proposal contributes to First 5 Tulare County’s goals relative to total available funds. </a:t>
            </a:r>
          </a:p>
        </p:txBody>
      </p:sp>
    </p:spTree>
    <p:extLst>
      <p:ext uri="{BB962C8B-B14F-4D97-AF65-F5344CB8AC3E}">
        <p14:creationId xmlns:p14="http://schemas.microsoft.com/office/powerpoint/2010/main" val="405664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Eligibility</a:t>
            </a:r>
          </a:p>
        </p:txBody>
      </p:sp>
      <p:sp>
        <p:nvSpPr>
          <p:cNvPr id="3" name="Content Placeholder 2"/>
          <p:cNvSpPr>
            <a:spLocks noGrp="1"/>
          </p:cNvSpPr>
          <p:nvPr>
            <p:ph sz="quarter" idx="1"/>
          </p:nvPr>
        </p:nvSpPr>
        <p:spPr/>
        <p:txBody>
          <a:bodyPr>
            <a:normAutofit lnSpcReduction="10000"/>
          </a:bodyPr>
          <a:lstStyle/>
          <a:p>
            <a:r>
              <a:rPr lang="en-US"/>
              <a:t>Through this competitive process, the Commission will make grant awards to applicants demonstrating the greatest expertise and qualifications to successfully develop, implement, and manage their programs.  Public and private organizations that have the organizational capacity to achieve the purposes of their programs and provide appropriate fiscal oversight and accountability are eligible to apply.  Grants will not be made to individuals or sole proprietors under this program.</a:t>
            </a:r>
          </a:p>
        </p:txBody>
      </p:sp>
    </p:spTree>
    <p:extLst>
      <p:ext uri="{BB962C8B-B14F-4D97-AF65-F5344CB8AC3E}">
        <p14:creationId xmlns:p14="http://schemas.microsoft.com/office/powerpoint/2010/main" val="92442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Eligibility</a:t>
            </a:r>
          </a:p>
        </p:txBody>
      </p:sp>
      <p:sp>
        <p:nvSpPr>
          <p:cNvPr id="3" name="Content Placeholder 2"/>
          <p:cNvSpPr>
            <a:spLocks noGrp="1"/>
          </p:cNvSpPr>
          <p:nvPr>
            <p:ph sz="quarter" idx="1"/>
          </p:nvPr>
        </p:nvSpPr>
        <p:spPr/>
        <p:txBody>
          <a:bodyPr>
            <a:normAutofit fontScale="85000" lnSpcReduction="20000"/>
          </a:bodyPr>
          <a:lstStyle/>
          <a:p>
            <a:pPr lvl="0"/>
            <a:r>
              <a:rPr lang="en-US"/>
              <a:t>Existing organizations including public agencies, nonprofit organizations, and for-profit corporations;</a:t>
            </a:r>
          </a:p>
          <a:p>
            <a:pPr lvl="0"/>
            <a:r>
              <a:rPr lang="en-US"/>
              <a:t>Demonstrated experience and expertise related to the activities outlined in the program application;</a:t>
            </a:r>
          </a:p>
          <a:p>
            <a:pPr lvl="0"/>
            <a:r>
              <a:rPr lang="en-US"/>
              <a:t>Sufficient financial resources and fiscal management practices to successfully carry out the program;</a:t>
            </a:r>
          </a:p>
          <a:p>
            <a:pPr lvl="0"/>
            <a:r>
              <a:rPr lang="en-US"/>
              <a:t>No record of unsatisfactory performance or poor business practices;</a:t>
            </a:r>
          </a:p>
          <a:p>
            <a:pPr lvl="0"/>
            <a:r>
              <a:rPr lang="en-US"/>
              <a:t>For currently funded organizations; past performance will be considered when making funding recommendations.</a:t>
            </a:r>
          </a:p>
          <a:p>
            <a:pPr lvl="0"/>
            <a:r>
              <a:rPr lang="en-US"/>
              <a:t>Capacity to conform to all requirements set forth in this RFP and any subsequent project agreement.</a:t>
            </a:r>
          </a:p>
          <a:p>
            <a:endParaRPr lang="en-US"/>
          </a:p>
        </p:txBody>
      </p:sp>
    </p:spTree>
    <p:extLst>
      <p:ext uri="{BB962C8B-B14F-4D97-AF65-F5344CB8AC3E}">
        <p14:creationId xmlns:p14="http://schemas.microsoft.com/office/powerpoint/2010/main" val="80057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pPr lvl="0"/>
            <a:r>
              <a:rPr lang="en-US"/>
              <a:t>Record-Keeping and Reports:  Successful applicants, including any subcontractors, must institute sound programmatic and fiscal record-keeping practices.  Fiscal reports will be submitted four times per program year, typically one month after the end of each fiscal quarter.  </a:t>
            </a:r>
          </a:p>
          <a:p>
            <a:pPr lvl="0"/>
            <a:r>
              <a:rPr lang="en-US"/>
              <a:t>Program Revenue:  If activities funded by First 5 generate revenue from other sources, that revenue must be budgeted and reported to First 5.  </a:t>
            </a:r>
          </a:p>
          <a:p>
            <a:pPr lvl="0"/>
            <a:r>
              <a:rPr lang="en-US"/>
              <a:t>First 5 Policies:  Successful applicants will conform to First 5 Tulare County policies including confidentiality, attribution requirements, </a:t>
            </a:r>
            <a:r>
              <a:rPr lang="en-US" err="1"/>
              <a:t>supplantation</a:t>
            </a:r>
            <a:r>
              <a:rPr lang="en-US"/>
              <a:t>, service age, equity and diversity, and others.</a:t>
            </a:r>
          </a:p>
        </p:txBody>
      </p:sp>
    </p:spTree>
    <p:extLst>
      <p:ext uri="{BB962C8B-B14F-4D97-AF65-F5344CB8AC3E}">
        <p14:creationId xmlns:p14="http://schemas.microsoft.com/office/powerpoint/2010/main" val="127479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sz="quarter" idx="1"/>
          </p:nvPr>
        </p:nvSpPr>
        <p:spPr>
          <a:xfrm>
            <a:off x="609600" y="1524000"/>
            <a:ext cx="8153400" cy="5257800"/>
          </a:xfrm>
        </p:spPr>
        <p:txBody>
          <a:bodyPr>
            <a:noAutofit/>
          </a:bodyPr>
          <a:lstStyle/>
          <a:p>
            <a:pPr lvl="0"/>
            <a:r>
              <a:rPr lang="en-US" sz="2300"/>
              <a:t>Insurance Requirements:  Successful applicants must maintain and submit annual proof of insurance with an endorsement naming First 5 Tulare County as an additional insured.</a:t>
            </a:r>
          </a:p>
          <a:p>
            <a:pPr lvl="0"/>
            <a:r>
              <a:rPr lang="en-US" sz="2300"/>
              <a:t>Data Collection and Evaluation:  Successful applicants will collect client-level data on children and their families’ receiving services through their programs.  Required data may include the following:  unduplicated client count, family demographic information, child outcomes, performance measures, monthly and quarterly  data submissions, pre/post assessments and others. </a:t>
            </a:r>
          </a:p>
          <a:p>
            <a:pPr lvl="0"/>
            <a:r>
              <a:rPr lang="en-US" sz="2300"/>
              <a:t>Audit:  Any organization receiving $250,000 or more per year from First 5 Tulare County must have an annual financial audit.  If an organization does not currently conduct an annual audit, the cost of the audit may be included as an expense in the program application.</a:t>
            </a:r>
          </a:p>
        </p:txBody>
      </p:sp>
    </p:spTree>
    <p:extLst>
      <p:ext uri="{BB962C8B-B14F-4D97-AF65-F5344CB8AC3E}">
        <p14:creationId xmlns:p14="http://schemas.microsoft.com/office/powerpoint/2010/main" val="293402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sz="quarter" idx="1"/>
          </p:nvPr>
        </p:nvSpPr>
        <p:spPr>
          <a:xfrm>
            <a:off x="612648" y="1600200"/>
            <a:ext cx="8153400" cy="4800600"/>
          </a:xfrm>
        </p:spPr>
        <p:txBody>
          <a:bodyPr>
            <a:normAutofit/>
          </a:bodyPr>
          <a:lstStyle/>
          <a:p>
            <a:pPr lvl="0"/>
            <a:r>
              <a:rPr lang="en-US"/>
              <a:t>Term of Projects:  All activities to be funded by First 5 Tulare County under this RFP will commence on or after July 1, 2024, and conclude no later than June 30, 2027.  While agreements will be for three years, budget reconciliations will be completed after the first and second years.  Unexpended funds will be deducted from the total grant award.  </a:t>
            </a:r>
          </a:p>
        </p:txBody>
      </p:sp>
    </p:spTree>
    <p:extLst>
      <p:ext uri="{BB962C8B-B14F-4D97-AF65-F5344CB8AC3E}">
        <p14:creationId xmlns:p14="http://schemas.microsoft.com/office/powerpoint/2010/main" val="42594455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edfd6ab-f732-49f2-8b8e-5738e697a1e6" xsi:nil="true"/>
    <lcf76f155ced4ddcb4097134ff3c332f xmlns="0d915667-b395-49c4-a65a-8b2cb151c47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8170B7968557749810454AC823893AA" ma:contentTypeVersion="18" ma:contentTypeDescription="Create a new document." ma:contentTypeScope="" ma:versionID="22efb086aff0cbc4eb5c80c51e2ea6df">
  <xsd:schema xmlns:xsd="http://www.w3.org/2001/XMLSchema" xmlns:xs="http://www.w3.org/2001/XMLSchema" xmlns:p="http://schemas.microsoft.com/office/2006/metadata/properties" xmlns:ns2="0d915667-b395-49c4-a65a-8b2cb151c47b" xmlns:ns3="cedfd6ab-f732-49f2-8b8e-5738e697a1e6" targetNamespace="http://schemas.microsoft.com/office/2006/metadata/properties" ma:root="true" ma:fieldsID="4f422a07261416957a9a88a2321743b8" ns2:_="" ns3:_="">
    <xsd:import namespace="0d915667-b395-49c4-a65a-8b2cb151c47b"/>
    <xsd:import namespace="cedfd6ab-f732-49f2-8b8e-5738e697a1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915667-b395-49c4-a65a-8b2cb151c4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ae69aa6-8ce4-44e1-bb08-371936ffdfa1"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dfd6ab-f732-49f2-8b8e-5738e697a1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eec8ead-3de4-4175-95a5-55026f97819b}" ma:internalName="TaxCatchAll" ma:showField="CatchAllData" ma:web="cedfd6ab-f732-49f2-8b8e-5738e697a1e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52BE8D-6752-4010-A648-27BC175F877F}">
  <ds:schemaRefs>
    <ds:schemaRef ds:uri="http://www.w3.org/XML/1998/namespace"/>
    <ds:schemaRef ds:uri="cedfd6ab-f732-49f2-8b8e-5738e697a1e6"/>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0d915667-b395-49c4-a65a-8b2cb151c47b"/>
  </ds:schemaRefs>
</ds:datastoreItem>
</file>

<file path=customXml/itemProps2.xml><?xml version="1.0" encoding="utf-8"?>
<ds:datastoreItem xmlns:ds="http://schemas.openxmlformats.org/officeDocument/2006/customXml" ds:itemID="{DB6433F2-961C-4E5B-9190-20B80767DFC8}">
  <ds:schemaRefs>
    <ds:schemaRef ds:uri="http://schemas.microsoft.com/sharepoint/v3/contenttype/forms"/>
  </ds:schemaRefs>
</ds:datastoreItem>
</file>

<file path=customXml/itemProps3.xml><?xml version="1.0" encoding="utf-8"?>
<ds:datastoreItem xmlns:ds="http://schemas.openxmlformats.org/officeDocument/2006/customXml" ds:itemID="{17D7A15E-741D-4F00-85E4-973E253748AB}">
  <ds:schemaRefs>
    <ds:schemaRef ds:uri="0d915667-b395-49c4-a65a-8b2cb151c47b"/>
    <ds:schemaRef ds:uri="cedfd6ab-f732-49f2-8b8e-5738e697a1e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Median</Template>
  <TotalTime>4</TotalTime>
  <Words>876</Words>
  <Application>Microsoft Office PowerPoint</Application>
  <PresentationFormat>On-screen Show (4:3)</PresentationFormat>
  <Paragraphs>97</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Tw Cen MT</vt:lpstr>
      <vt:lpstr>Wingdings</vt:lpstr>
      <vt:lpstr>Wingdings 2</vt:lpstr>
      <vt:lpstr>Median</vt:lpstr>
      <vt:lpstr>Request for proposals (RFP)  </vt:lpstr>
      <vt:lpstr>Request For Proposals (RFP)</vt:lpstr>
      <vt:lpstr>Purpose of the RFP</vt:lpstr>
      <vt:lpstr>Overview of Project Scope </vt:lpstr>
      <vt:lpstr>Eligibility</vt:lpstr>
      <vt:lpstr>Eligibility</vt:lpstr>
      <vt:lpstr>Requirements</vt:lpstr>
      <vt:lpstr>Requirements</vt:lpstr>
      <vt:lpstr>Requirements</vt:lpstr>
      <vt:lpstr>Desirable Qualities</vt:lpstr>
      <vt:lpstr>Required Attachments</vt:lpstr>
      <vt:lpstr>PowerPoint Presentation</vt:lpstr>
      <vt:lpstr>PowerPoint Presentation</vt:lpstr>
      <vt:lpstr>PowerPoint Presentation</vt:lpstr>
      <vt:lpstr>PowerPoint Presentation</vt:lpstr>
      <vt:lpstr>Important Deadlines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Saucdea</dc:creator>
  <cp:lastModifiedBy>Timberly Romero</cp:lastModifiedBy>
  <cp:revision>5</cp:revision>
  <cp:lastPrinted>2024-01-17T19:42:38Z</cp:lastPrinted>
  <dcterms:created xsi:type="dcterms:W3CDTF">2017-11-30T21:53:56Z</dcterms:created>
  <dcterms:modified xsi:type="dcterms:W3CDTF">2024-01-18T21:03:38Z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0x01010078170B7968557749810454AC823893AA</vt:lpwstr>
  </property>
  <property fmtid="{D5CDD505-2E9C-101B-9397-08002B2CF9AE}" pid="3" name="Order">
    <vt:r8>4040200</vt:r8>
  </property>
  <property fmtid="{D5CDD505-2E9C-101B-9397-08002B2CF9AE}" pid="4" name="MediaServiceImageTags">
    <vt:lpwstr/>
  </property>
</Properties>
</file>